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0"/>
  </p:notesMasterIdLst>
  <p:handoutMasterIdLst>
    <p:handoutMasterId r:id="rId21"/>
  </p:handoutMasterIdLst>
  <p:sldIdLst>
    <p:sldId id="355" r:id="rId2"/>
    <p:sldId id="385" r:id="rId3"/>
    <p:sldId id="406" r:id="rId4"/>
    <p:sldId id="386" r:id="rId5"/>
    <p:sldId id="407" r:id="rId6"/>
    <p:sldId id="390" r:id="rId7"/>
    <p:sldId id="408" r:id="rId8"/>
    <p:sldId id="409" r:id="rId9"/>
    <p:sldId id="410" r:id="rId10"/>
    <p:sldId id="391" r:id="rId11"/>
    <p:sldId id="412" r:id="rId12"/>
    <p:sldId id="413" r:id="rId13"/>
    <p:sldId id="358" r:id="rId14"/>
    <p:sldId id="414" r:id="rId15"/>
    <p:sldId id="415" r:id="rId16"/>
    <p:sldId id="395" r:id="rId17"/>
    <p:sldId id="405" r:id="rId18"/>
    <p:sldId id="377" r:id="rId19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62" autoAdjust="0"/>
  </p:normalViewPr>
  <p:slideViewPr>
    <p:cSldViewPr>
      <p:cViewPr varScale="1">
        <p:scale>
          <a:sx n="84" d="100"/>
          <a:sy n="84" d="100"/>
        </p:scale>
        <p:origin x="9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64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296" y="0"/>
            <a:ext cx="2981964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2981964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296" y="8830627"/>
            <a:ext cx="2981964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F46093A8-AC27-46C7-BF4A-59BB619E8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8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64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296" y="0"/>
            <a:ext cx="2981964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027" y="4416110"/>
            <a:ext cx="5505761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2981964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296" y="8830627"/>
            <a:ext cx="2981964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F42A8D70-CC22-4E2F-A1C3-C4F08179A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F1812-C111-4C75-B275-1F2653517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83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Anything beyond</a:t>
            </a:r>
            <a:r>
              <a:rPr lang="en-US" baseline="0" dirty="0" smtClean="0"/>
              <a:t> 2 or 3 credits of a foreign language counts as an academic elective.</a:t>
            </a:r>
          </a:p>
          <a:p>
            <a:pPr eaLnBrk="1" hangingPunct="1"/>
            <a:r>
              <a:rPr lang="en-US" baseline="0" dirty="0" smtClean="0"/>
              <a:t>Inform students of the course options available at their campus.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2A8D70-CC22-4E2F-A1C3-C4F08179A7B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02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2A8D70-CC22-4E2F-A1C3-C4F08179A7B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4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*World History AP offered at MHS,SHS, SWHS and WAIS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2A8D70-CC22-4E2F-A1C3-C4F08179A7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8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F1812-C111-4C75-B275-1F2653517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55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2A8D70-CC22-4E2F-A1C3-C4F08179A7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4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2A8D70-CC22-4E2F-A1C3-C4F08179A7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38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2A8D70-CC22-4E2F-A1C3-C4F08179A7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03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Stratford High School -8</a:t>
            </a:r>
            <a:r>
              <a:rPr lang="en-US" baseline="0" dirty="0" smtClean="0"/>
              <a:t> courses instead of 7 courses—change this slide to reflect correct 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2A8D70-CC22-4E2F-A1C3-C4F08179A7B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2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F1812-C111-4C75-B275-1F2653517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09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F1812-C111-4C75-B275-1F2653517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2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A0ACD-D7CB-4092-A99E-0F1E6F182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3890-7327-4187-9368-3420671E3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57DB-651D-4D09-8551-40CDEBBB2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CEDD4-6497-4E30-B32E-BEFEEAFD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A9B0-EA48-4FEB-85A8-867B94867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33F02-41CF-4487-98F1-631B295BC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67E56-E9D1-4EC3-8873-C92B38F28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3E0C-1B50-42E7-9C3C-0A6CFD39F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7CF3-8866-45A3-B73F-A6732AC82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4357-208F-4AE9-933D-A789E00D8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65FA8-B9B8-4860-B582-F210F58D7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5D6D45-E6E2-4803-9BC1-FE7B8FBAF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wilandm\Desktop\pptS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3048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Course Selection</a:t>
            </a: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295400"/>
            <a:ext cx="5943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39181" y="1374693"/>
            <a:ext cx="6629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/>
              <a:t>2017-2018</a:t>
            </a:r>
          </a:p>
          <a:p>
            <a:pPr algn="ctr">
              <a:buFont typeface="Arial" pitchFamily="34" charset="0"/>
              <a:buChar char="•"/>
            </a:pPr>
            <a:endParaRPr lang="en-US" sz="4000" dirty="0" smtClean="0"/>
          </a:p>
          <a:p>
            <a:pPr algn="ctr">
              <a:buFont typeface="Arial" pitchFamily="34" charset="0"/>
              <a:buChar char="•"/>
            </a:pP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95600"/>
            <a:ext cx="4611858" cy="293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wilandm\Desktop\pptS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289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4600" y="1219200"/>
            <a:ext cx="62484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19050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US" sz="2000" b="1" dirty="0" smtClean="0"/>
          </a:p>
          <a:p>
            <a:pPr eaLnBrk="1" hangingPunct="1"/>
            <a:endParaRPr lang="en-US" sz="20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90801" y="1981200"/>
            <a:ext cx="3124200" cy="4038600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4681" y="469233"/>
            <a:ext cx="674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/>
              <a:t>Science</a:t>
            </a:r>
            <a:endParaRPr lang="en-US" sz="48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2343944" y="1773929"/>
            <a:ext cx="67421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i="1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 smtClean="0"/>
              <a:t>  IPC GL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800" b="1" i="1" dirty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 smtClean="0"/>
              <a:t>Biology GL or Pre-AP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800" b="1" i="1" dirty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 smtClean="0"/>
              <a:t> Environmental Science GL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i="1" dirty="0" smtClean="0"/>
              <a:t>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 smtClean="0"/>
              <a:t> Chemistry 1  GL  or Pre-AP 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800" b="1" i="1" dirty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/>
              <a:t> </a:t>
            </a:r>
            <a:r>
              <a:rPr lang="en-US" sz="2800" b="1" i="1" dirty="0" smtClean="0"/>
              <a:t>Physics 1 GL, Pre-AP  AP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800" b="1" i="1" dirty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 smtClean="0"/>
              <a:t>Science Elective See p.9 in Electives Booklet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800" b="1" i="1" dirty="0" smtClean="0"/>
          </a:p>
          <a:p>
            <a:pPr lvl="1" eaLnBrk="1" hangingPunct="1">
              <a:lnSpc>
                <a:spcPct val="90000"/>
              </a:lnSpc>
            </a:pPr>
            <a:endParaRPr lang="en-US" sz="2800" b="1" i="1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47" y="609600"/>
            <a:ext cx="7797662" cy="863974"/>
          </a:xfrm>
        </p:spPr>
        <p:txBody>
          <a:bodyPr/>
          <a:lstStyle/>
          <a:p>
            <a:pPr algn="ctr"/>
            <a:r>
              <a:rPr lang="en-US" dirty="0" smtClean="0"/>
              <a:t>Science Course of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98551620"/>
              </p:ext>
            </p:extLst>
          </p:nvPr>
        </p:nvGraphicFramePr>
        <p:xfrm>
          <a:off x="838200" y="2362200"/>
          <a:ext cx="7009410" cy="3537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705"/>
                <a:gridCol w="3504705"/>
              </a:tblGrid>
              <a:tr h="91064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Grade Level</a:t>
                      </a:r>
                      <a:endParaRPr lang="en-US" sz="21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Grade Level</a:t>
                      </a:r>
                      <a:endParaRPr lang="en-US" sz="21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638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b="1" dirty="0" smtClean="0"/>
                        <a:t>IPC</a:t>
                      </a:r>
                    </a:p>
                    <a:p>
                      <a:pPr algn="ctr"/>
                      <a:r>
                        <a:rPr lang="en-US" sz="1800" dirty="0" smtClean="0"/>
                        <a:t>SC112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b="1" dirty="0" smtClean="0"/>
                        <a:t>Biology I</a:t>
                      </a:r>
                    </a:p>
                    <a:p>
                      <a:pPr algn="ctr"/>
                      <a:r>
                        <a:rPr lang="en-US" sz="1800" dirty="0" smtClean="0"/>
                        <a:t>SC122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245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b="1" dirty="0" smtClean="0"/>
                        <a:t>Chemistry I   SC212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Should be in Algebra II</a:t>
                      </a:r>
                      <a:endParaRPr lang="en-US" sz="1500" dirty="0" smtClean="0"/>
                    </a:p>
                    <a:p>
                      <a:pPr algn="ctr"/>
                      <a:endParaRPr lang="en-US" sz="700" dirty="0" smtClean="0">
                        <a:effectLst/>
                      </a:endParaRPr>
                    </a:p>
                    <a:p>
                      <a:pPr algn="ctr"/>
                      <a:r>
                        <a:rPr lang="en-US" sz="1800" b="0" dirty="0" smtClean="0">
                          <a:effectLst/>
                        </a:rPr>
                        <a:t>or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dirty="0" smtClean="0"/>
                        <a:t>Environmental System</a:t>
                      </a:r>
                      <a:r>
                        <a:rPr lang="en-US" sz="1800" dirty="0" smtClean="0"/>
                        <a:t>s    SC472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Environmental System</a:t>
                      </a:r>
                      <a:r>
                        <a:rPr lang="en-US" sz="1800" dirty="0" smtClean="0"/>
                        <a:t>s    SC472</a:t>
                      </a:r>
                    </a:p>
                    <a:p>
                      <a:pPr algn="ctr"/>
                      <a:r>
                        <a:rPr lang="en-US" sz="1800" dirty="0" smtClean="0"/>
                        <a:t> or</a:t>
                      </a:r>
                    </a:p>
                    <a:p>
                      <a:pPr algn="ctr"/>
                      <a:r>
                        <a:rPr lang="en-US" sz="1800" b="1" dirty="0" smtClean="0"/>
                        <a:t>Chemistry I   SC212</a:t>
                      </a:r>
                    </a:p>
                    <a:p>
                      <a:pPr algn="ctr"/>
                      <a:r>
                        <a:rPr lang="en-US" sz="1500" dirty="0" smtClean="0"/>
                        <a:t>Should</a:t>
                      </a:r>
                      <a:r>
                        <a:rPr lang="en-US" sz="1500" baseline="0" dirty="0" smtClean="0"/>
                        <a:t> be in Algebra II</a:t>
                      </a:r>
                      <a:endParaRPr lang="en-US" sz="15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096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36" y="457200"/>
            <a:ext cx="7797662" cy="863974"/>
          </a:xfrm>
        </p:spPr>
        <p:txBody>
          <a:bodyPr/>
          <a:lstStyle/>
          <a:p>
            <a:pPr algn="ctr"/>
            <a:r>
              <a:rPr lang="en-US" dirty="0" smtClean="0"/>
              <a:t>Science Course of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36536488"/>
              </p:ext>
            </p:extLst>
          </p:nvPr>
        </p:nvGraphicFramePr>
        <p:xfrm>
          <a:off x="329541" y="1669931"/>
          <a:ext cx="8300852" cy="291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317"/>
                <a:gridCol w="4711535"/>
              </a:tblGrid>
              <a:tr h="48206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Pre-AP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Pre-AP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6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Biology I PAP       </a:t>
                      </a:r>
                      <a:r>
                        <a:rPr lang="en-US" sz="1800" dirty="0" smtClean="0"/>
                        <a:t>SC121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Biology I PAP       </a:t>
                      </a:r>
                      <a:r>
                        <a:rPr lang="en-US" sz="1800" dirty="0" smtClean="0"/>
                        <a:t>SC121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51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2000" b="1" dirty="0" smtClean="0"/>
                        <a:t>Chemistry I PAP    </a:t>
                      </a:r>
                      <a:r>
                        <a:rPr lang="en-US" sz="2000" b="0" dirty="0" smtClean="0"/>
                        <a:t>SC211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Should be in Algebra II</a:t>
                      </a:r>
                      <a:endParaRPr lang="en-US" sz="1600" dirty="0" smtClean="0"/>
                    </a:p>
                    <a:p>
                      <a:pPr algn="ctr"/>
                      <a:endParaRPr lang="en-US" sz="9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</a:t>
                      </a:r>
                    </a:p>
                    <a:p>
                      <a:pPr algn="ctr"/>
                      <a:r>
                        <a:rPr lang="en-US" sz="1800" b="1" dirty="0" smtClean="0"/>
                        <a:t>Physics I PAP      </a:t>
                      </a:r>
                      <a:r>
                        <a:rPr lang="en-US" sz="1800" dirty="0" smtClean="0"/>
                        <a:t>SC311</a:t>
                      </a:r>
                    </a:p>
                    <a:p>
                      <a:pPr algn="ctr"/>
                      <a:r>
                        <a:rPr lang="en-US" sz="1500" dirty="0" smtClean="0"/>
                        <a:t>Should be in Pre-Calculus</a:t>
                      </a:r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5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29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wilandm\Desktop\pptS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87067" y="1066800"/>
            <a:ext cx="6705600" cy="4310165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Required for graduation: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Languages other than English:   2 years of the  same language required to graduate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Spanish, German, French, ASL,</a:t>
            </a:r>
            <a:r>
              <a: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(Computer Science 1 &amp; 2)</a:t>
            </a: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 year of P.</a:t>
            </a:r>
            <a:r>
              <a:rPr lang="en-US" sz="2000" b="1" noProof="0" dirty="0" smtClean="0">
                <a:latin typeface="Arial" pitchFamily="34" charset="0"/>
                <a:cs typeface="Arial" pitchFamily="34" charset="0"/>
              </a:rPr>
              <a:t>E. required (4 credits of P.E. can count towards the 26 credits you need to graduate)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Athletics, Band, Dance, Team Sports, PE Tennis, Individual Sports (Spin Fit)</a:t>
            </a:r>
            <a:endParaRPr lang="en-US" sz="2000" b="1" noProof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1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b="1" noProof="0" dirty="0" smtClean="0">
                <a:latin typeface="Arial" pitchFamily="34" charset="0"/>
                <a:cs typeface="Arial" pitchFamily="34" charset="0"/>
              </a:rPr>
              <a:t>1 year of Fine Arts required (Band, Choir, Orchestra, Dance, Theater, Tech. Theater)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1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Endorsement Electives:  See Appendix A in Electives Booklet</a:t>
            </a: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3833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Enter Your Electives: Lines 5-8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79" y="741747"/>
            <a:ext cx="7797662" cy="863974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Athletics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50843541"/>
              </p:ext>
            </p:extLst>
          </p:nvPr>
        </p:nvGraphicFramePr>
        <p:xfrm>
          <a:off x="489859" y="1372420"/>
          <a:ext cx="8028500" cy="3918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042"/>
                <a:gridCol w="2961729"/>
                <a:gridCol w="2961729"/>
              </a:tblGrid>
              <a:tr h="4898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Sport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Boys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Girls 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Football  / Volleyball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PB205A/B</a:t>
                      </a:r>
                      <a:r>
                        <a:rPr lang="en-US" sz="1800" baseline="0" dirty="0" smtClean="0"/>
                        <a:t>    &amp;    HP110A/B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</a:rPr>
                        <a:t>PB212/B</a:t>
                      </a:r>
                      <a:r>
                        <a:rPr lang="en-US" sz="1800" b="0" baseline="0" dirty="0" smtClean="0"/>
                        <a:t>   </a:t>
                      </a:r>
                      <a:r>
                        <a:rPr lang="en-US" sz="1800" baseline="0" dirty="0" smtClean="0"/>
                        <a:t>&amp;   HP111A/B</a:t>
                      </a:r>
                      <a:endParaRPr lang="en-US" sz="18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Basketball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PB2B2A/B   &amp;   </a:t>
                      </a:r>
                      <a:r>
                        <a:rPr lang="en-US" sz="1800" baseline="0" dirty="0" smtClean="0"/>
                        <a:t>HP110A/B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PB2G2A/B</a:t>
                      </a:r>
                      <a:r>
                        <a:rPr lang="en-US" sz="1800" baseline="0" dirty="0" smtClean="0"/>
                        <a:t>   &amp;   HP111A/B</a:t>
                      </a:r>
                      <a:endParaRPr lang="en-US" sz="18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Baseball/Softball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PB210A/B </a:t>
                      </a:r>
                      <a:r>
                        <a:rPr lang="en-US" sz="1800" baseline="0" dirty="0" smtClean="0"/>
                        <a:t>  &amp;  HP110A/B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PB208A/B  &amp;  HP111A/B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Cross Country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PB203A/B   &amp;   </a:t>
                      </a:r>
                      <a:r>
                        <a:rPr lang="en-US" sz="1800" baseline="0" dirty="0" smtClean="0"/>
                        <a:t>HP110A/B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PB203A/B   &amp;   </a:t>
                      </a:r>
                      <a:r>
                        <a:rPr lang="en-US" sz="1800" baseline="0" dirty="0" smtClean="0"/>
                        <a:t>HP111A/B</a:t>
                      </a:r>
                      <a:r>
                        <a:rPr lang="en-US" sz="1800" dirty="0" smtClean="0"/>
                        <a:t>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Track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PB211A/B   &amp; HP110A/B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PB211A/B   &amp; HP111A/B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Tennis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PB310A/B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PB210A/B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Swimming 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PB209A/B  &amp;  HP110A/B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PB209A/B  &amp;  HP111A/B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Diving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PB204A/B  &amp;  HP110A/B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PB204A/B  &amp;  HP111A/B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Golf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PB206A/B  &amp;  HP110A/B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PB206A/B  &amp;  HP111A/B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Soccer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PB2B7A/B</a:t>
                      </a:r>
                      <a:r>
                        <a:rPr lang="en-US" sz="1800" baseline="0" dirty="0" smtClean="0"/>
                        <a:t>  &amp;  HP110A/B</a:t>
                      </a:r>
                      <a:endParaRPr lang="en-US" sz="18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PB2G7A/B</a:t>
                      </a:r>
                      <a:r>
                        <a:rPr lang="en-US" sz="1800" baseline="0" dirty="0" smtClean="0"/>
                        <a:t>  &amp;  HP111A/B</a:t>
                      </a:r>
                      <a:endParaRPr lang="en-US" sz="18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21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79" y="857250"/>
            <a:ext cx="7797662" cy="863974"/>
          </a:xfrm>
        </p:spPr>
        <p:txBody>
          <a:bodyPr/>
          <a:lstStyle/>
          <a:p>
            <a:pPr algn="ctr"/>
            <a:r>
              <a:rPr lang="en-US" dirty="0" smtClean="0"/>
              <a:t>Fine Arts / Music / Theater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7379"/>
              </p:ext>
            </p:extLst>
          </p:nvPr>
        </p:nvGraphicFramePr>
        <p:xfrm>
          <a:off x="914400" y="1649927"/>
          <a:ext cx="6966285" cy="1861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740"/>
                <a:gridCol w="3537545"/>
              </a:tblGrid>
              <a:tr h="4898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Discipline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Course Number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Band 10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VBNI0A/B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Choir 10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VCXI0A/B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Orchestra 10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VORI0A/B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Spartanaires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PA712A/B  &amp;  PDNC2A/B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540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wilandm\Desktop\pptS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4600" y="1219200"/>
            <a:ext cx="62484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90801" y="1981200"/>
            <a:ext cx="3124200" cy="4038600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22860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b="1" dirty="0" smtClean="0"/>
          </a:p>
          <a:p>
            <a:pPr eaLnBrk="1" hangingPunct="1">
              <a:buFont typeface="Arial" pitchFamily="34" charset="0"/>
              <a:buChar char="•"/>
            </a:pPr>
            <a:endParaRPr lang="en-US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590801" y="1649141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en-US" sz="3600" b="1" i="1" dirty="0" smtClean="0"/>
          </a:p>
          <a:p>
            <a:r>
              <a:rPr lang="en-US" sz="3600" b="1" i="1" dirty="0" smtClean="0"/>
              <a:t>Local Credits– </a:t>
            </a:r>
          </a:p>
          <a:p>
            <a:r>
              <a:rPr lang="en-US" sz="3600" b="1" i="1" dirty="0" smtClean="0"/>
              <a:t>Page 48 in Electives Booklet</a:t>
            </a:r>
          </a:p>
        </p:txBody>
      </p:sp>
      <p:sp>
        <p:nvSpPr>
          <p:cNvPr id="4" name="Rectangle 3"/>
          <p:cNvSpPr/>
          <p:nvPr/>
        </p:nvSpPr>
        <p:spPr>
          <a:xfrm rot="19876680">
            <a:off x="5326700" y="778890"/>
            <a:ext cx="2719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What’s New?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wilandm\Desktop\pptS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304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To Do List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3800" y="1127654"/>
            <a:ext cx="6705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Focus on grades</a:t>
            </a:r>
          </a:p>
          <a:p>
            <a:pPr>
              <a:buFont typeface="Arial" pitchFamily="34" charset="0"/>
              <a:buChar char="•"/>
            </a:pPr>
            <a:endParaRPr lang="en-US" sz="28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Get involved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i="1" dirty="0" smtClean="0"/>
              <a:t>School Activities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i="1" dirty="0" smtClean="0"/>
              <a:t>Community Activities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i="1" dirty="0" smtClean="0"/>
              <a:t>Community Service</a:t>
            </a:r>
          </a:p>
          <a:p>
            <a:pPr>
              <a:buFont typeface="Arial" pitchFamily="34" charset="0"/>
              <a:buChar char="•"/>
            </a:pPr>
            <a:endParaRPr lang="en-US" sz="28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Keep track of extra-curricular involvement</a:t>
            </a:r>
          </a:p>
          <a:p>
            <a:pPr>
              <a:buFont typeface="Arial" pitchFamily="34" charset="0"/>
              <a:buChar char="•"/>
            </a:pPr>
            <a:endParaRPr lang="en-US" sz="28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Research &amp; explore careers and college options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wilandm\Desktop\pptS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38400" y="1066800"/>
            <a:ext cx="62484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9350" y="3314936"/>
            <a:ext cx="67056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/>
              <a:t>Complete your Course Selection Worksheet.</a:t>
            </a:r>
          </a:p>
          <a:p>
            <a:pPr marL="457200" indent="-4572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457200" indent="-4572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/>
              <a:t> Include course #’s in lines 5-8.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"/>
            <a:ext cx="3467100" cy="280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wilandm\Desktop\pptS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1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38400" y="1066800"/>
            <a:ext cx="62484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313" y="1676400"/>
            <a:ext cx="62713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English II GL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3200" b="1" i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English II PAP</a:t>
            </a:r>
            <a:endParaRPr lang="en-US" sz="3200" b="1" i="1" dirty="0"/>
          </a:p>
          <a:p>
            <a:pPr eaLnBrk="1" hangingPunct="1"/>
            <a:endParaRPr lang="en-US" sz="3200" b="1" i="1" dirty="0">
              <a:sym typeface="Wingdings" pitchFamily="2" charset="2"/>
            </a:endParaRPr>
          </a:p>
          <a:p>
            <a:pPr algn="ctr" eaLnBrk="1" hangingPunct="1">
              <a:buNone/>
            </a:pPr>
            <a:endParaRPr lang="en-US" sz="3200" b="1" i="1" dirty="0" smtClean="0">
              <a:sym typeface="Wingdings" pitchFamily="2" charset="2"/>
            </a:endParaRPr>
          </a:p>
          <a:p>
            <a:pPr algn="ctr" eaLnBrk="1" hangingPunct="1">
              <a:buNone/>
            </a:pPr>
            <a:endParaRPr lang="en-US" sz="32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90800" y="56396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4800" b="1" i="1" dirty="0" smtClean="0"/>
              <a:t>English</a:t>
            </a:r>
            <a:endParaRPr lang="en-US" sz="4800" b="1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97662" cy="863974"/>
          </a:xfrm>
        </p:spPr>
        <p:txBody>
          <a:bodyPr/>
          <a:lstStyle/>
          <a:p>
            <a:pPr algn="ctr"/>
            <a:r>
              <a:rPr lang="en-US" dirty="0" smtClean="0"/>
              <a:t>Language Arts Course of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97061615"/>
              </p:ext>
            </p:extLst>
          </p:nvPr>
        </p:nvGraphicFramePr>
        <p:xfrm>
          <a:off x="766889" y="1828058"/>
          <a:ext cx="6910510" cy="318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55"/>
                <a:gridCol w="3455255"/>
              </a:tblGrid>
              <a:tr h="944089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Grade Level</a:t>
                      </a:r>
                      <a:endParaRPr lang="en-US" sz="21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Pre-AP</a:t>
                      </a:r>
                      <a:r>
                        <a:rPr lang="en-US" sz="21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/ AP</a:t>
                      </a:r>
                      <a:endParaRPr lang="en-US" sz="21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86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b="1" dirty="0" smtClean="0"/>
                        <a:t>English I</a:t>
                      </a:r>
                    </a:p>
                    <a:p>
                      <a:pPr algn="ctr"/>
                      <a:r>
                        <a:rPr lang="en-US" sz="1800" dirty="0" smtClean="0"/>
                        <a:t>EL112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Pre-AP </a:t>
                      </a:r>
                      <a:r>
                        <a:rPr lang="en-US" sz="1800" b="1" dirty="0" smtClean="0"/>
                        <a:t>English 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EL111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42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b="1" dirty="0" smtClean="0"/>
                        <a:t>English II</a:t>
                      </a:r>
                    </a:p>
                    <a:p>
                      <a:pPr algn="ctr"/>
                      <a:r>
                        <a:rPr lang="en-US" sz="1800" dirty="0" smtClean="0"/>
                        <a:t>EL122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English II</a:t>
                      </a:r>
                      <a:r>
                        <a:rPr lang="en-US" sz="1800" b="1" baseline="0" dirty="0" smtClean="0"/>
                        <a:t> PAP</a:t>
                      </a:r>
                      <a:endParaRPr lang="en-US" sz="18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EL121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9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wilandm\Desktop\pptS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58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38400" y="1066800"/>
            <a:ext cx="62484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42363"/>
            <a:ext cx="670560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US" sz="2400" b="1" dirty="0" smtClean="0"/>
          </a:p>
          <a:p>
            <a:pPr algn="ctr" eaLnBrk="1" hangingPunct="1"/>
            <a:r>
              <a:rPr lang="en-US" sz="4400" b="1" i="1" dirty="0" smtClean="0"/>
              <a:t>Social Studies</a:t>
            </a:r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i="1" dirty="0" smtClean="0"/>
              <a:t>World History GL</a:t>
            </a:r>
          </a:p>
          <a:p>
            <a:pPr eaLnBrk="1" hangingPunct="1"/>
            <a:endParaRPr lang="en-US" sz="3600" b="1" i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i="1" dirty="0" smtClean="0"/>
              <a:t>World History PAP</a:t>
            </a:r>
          </a:p>
          <a:p>
            <a:pPr eaLnBrk="1" hangingPunct="1"/>
            <a:endParaRPr lang="en-US" sz="3600" b="1" i="1" dirty="0"/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i="1" dirty="0" smtClean="0"/>
              <a:t>World History AP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3600" b="1" i="1" dirty="0"/>
          </a:p>
          <a:p>
            <a:pPr eaLnBrk="1" hangingPunct="1"/>
            <a:endParaRPr lang="en-US" sz="2800" b="1" i="1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3600" b="1" i="1" dirty="0" smtClean="0"/>
          </a:p>
          <a:p>
            <a:pPr eaLnBrk="1" hangingPunct="1"/>
            <a:endParaRPr lang="en-US" sz="3600" b="1" i="1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2" y="381000"/>
            <a:ext cx="7797662" cy="863974"/>
          </a:xfrm>
        </p:spPr>
        <p:txBody>
          <a:bodyPr/>
          <a:lstStyle/>
          <a:p>
            <a:pPr algn="ctr"/>
            <a:r>
              <a:rPr lang="en-US" dirty="0" smtClean="0"/>
              <a:t>History Course of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9255626"/>
              </p:ext>
            </p:extLst>
          </p:nvPr>
        </p:nvGraphicFramePr>
        <p:xfrm>
          <a:off x="837211" y="1480705"/>
          <a:ext cx="7392389" cy="3665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18"/>
                <a:gridCol w="4471371"/>
              </a:tblGrid>
              <a:tr h="8783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Grade Level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Pre-AP / AP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5874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b="1" dirty="0" smtClean="0"/>
                        <a:t>World Geography</a:t>
                      </a:r>
                    </a:p>
                    <a:p>
                      <a:pPr algn="ctr"/>
                      <a:r>
                        <a:rPr lang="en-US" sz="1800" dirty="0" smtClean="0"/>
                        <a:t>SS132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b="1" dirty="0" smtClean="0"/>
                        <a:t>World Geography Pre-AP</a:t>
                      </a:r>
                    </a:p>
                    <a:p>
                      <a:pPr algn="ctr"/>
                      <a:r>
                        <a:rPr lang="en-US" sz="1800" dirty="0" smtClean="0"/>
                        <a:t>SS131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2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b="1" dirty="0" smtClean="0"/>
                        <a:t>World History</a:t>
                      </a:r>
                    </a:p>
                    <a:p>
                      <a:pPr algn="ctr"/>
                      <a:r>
                        <a:rPr lang="en-US" sz="1800" dirty="0" smtClean="0"/>
                        <a:t>SS122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/>
                    </a:p>
                    <a:p>
                      <a:pPr algn="ctr"/>
                      <a:r>
                        <a:rPr lang="en-US" sz="1800" b="1" dirty="0" smtClean="0"/>
                        <a:t>World</a:t>
                      </a:r>
                      <a:r>
                        <a:rPr lang="en-US" sz="1800" b="1" baseline="0" dirty="0" smtClean="0"/>
                        <a:t> History PAP</a:t>
                      </a:r>
                      <a:r>
                        <a:rPr lang="en-US" sz="1800" b="1" dirty="0" smtClean="0"/>
                        <a:t>      </a:t>
                      </a:r>
                      <a:r>
                        <a:rPr lang="en-US" sz="1800" dirty="0" smtClean="0"/>
                        <a:t>SS121</a:t>
                      </a:r>
                    </a:p>
                    <a:p>
                      <a:pPr algn="ctr"/>
                      <a:r>
                        <a:rPr lang="en-US" sz="1800" dirty="0" smtClean="0"/>
                        <a:t>or </a:t>
                      </a:r>
                    </a:p>
                    <a:p>
                      <a:pPr algn="ctr"/>
                      <a:r>
                        <a:rPr lang="en-US" sz="1800" b="1" dirty="0" smtClean="0"/>
                        <a:t>World History AP     </a:t>
                      </a:r>
                      <a:r>
                        <a:rPr lang="en-US" sz="1800" dirty="0" smtClean="0"/>
                        <a:t>SS129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785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wilandm\Desktop\pptS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4600" y="1219200"/>
            <a:ext cx="62484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19050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US" sz="2000" b="1" dirty="0" smtClean="0"/>
          </a:p>
          <a:p>
            <a:pPr eaLnBrk="1" hangingPunct="1"/>
            <a:endParaRPr lang="en-US" sz="20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90801" y="1981200"/>
            <a:ext cx="3124200" cy="4038600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5100" y="95042"/>
            <a:ext cx="636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/>
              <a:t>Math</a:t>
            </a:r>
            <a:endParaRPr lang="en-US" sz="48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232986"/>
            <a:ext cx="6705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 smtClean="0"/>
              <a:t>Geometry GL or Pre-AP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 smtClean="0"/>
              <a:t>Algebra 2  GL  or  Pre-AP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 smtClean="0"/>
              <a:t>Pre-Calculus GL or Pre-AP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 smtClean="0"/>
              <a:t>Statistics AP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7662" cy="863974"/>
          </a:xfrm>
        </p:spPr>
        <p:txBody>
          <a:bodyPr/>
          <a:lstStyle/>
          <a:p>
            <a:pPr algn="ctr"/>
            <a:r>
              <a:rPr lang="en-US" dirty="0" smtClean="0"/>
              <a:t>Mathematics Course of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79101323"/>
              </p:ext>
            </p:extLst>
          </p:nvPr>
        </p:nvGraphicFramePr>
        <p:xfrm>
          <a:off x="541421" y="1712274"/>
          <a:ext cx="7225042" cy="3411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2521"/>
                <a:gridCol w="3612521"/>
              </a:tblGrid>
              <a:tr h="876674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Grade Level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Pre-AP Algebra 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16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b="1" dirty="0" smtClean="0"/>
                        <a:t>Algebra I</a:t>
                      </a:r>
                    </a:p>
                    <a:p>
                      <a:pPr algn="ctr"/>
                      <a:r>
                        <a:rPr lang="en-US" sz="1800" dirty="0" smtClean="0"/>
                        <a:t>MT212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b="1" dirty="0" smtClean="0"/>
                        <a:t>Algebra I Pre-AP</a:t>
                      </a:r>
                    </a:p>
                    <a:p>
                      <a:pPr algn="ctr"/>
                      <a:r>
                        <a:rPr lang="en-US" sz="1800" dirty="0" smtClean="0"/>
                        <a:t>MT211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algn="ctr"/>
                      <a:r>
                        <a:rPr lang="en-US" sz="1800" b="1" dirty="0" smtClean="0"/>
                        <a:t>Geometry</a:t>
                      </a:r>
                    </a:p>
                    <a:p>
                      <a:pPr algn="ctr"/>
                      <a:r>
                        <a:rPr lang="en-US" sz="1800" dirty="0" smtClean="0"/>
                        <a:t>MT312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Pre-AP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Geometry</a:t>
                      </a:r>
                    </a:p>
                    <a:p>
                      <a:pPr algn="ctr"/>
                      <a:r>
                        <a:rPr lang="en-US" sz="1800" dirty="0" smtClean="0"/>
                        <a:t>MT311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751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97662" cy="863974"/>
          </a:xfrm>
        </p:spPr>
        <p:txBody>
          <a:bodyPr/>
          <a:lstStyle/>
          <a:p>
            <a:pPr algn="ctr"/>
            <a:r>
              <a:rPr lang="en-US" dirty="0" smtClean="0"/>
              <a:t>Mathematics Course of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49518119"/>
              </p:ext>
            </p:extLst>
          </p:nvPr>
        </p:nvGraphicFramePr>
        <p:xfrm>
          <a:off x="815740" y="1723523"/>
          <a:ext cx="7161196" cy="308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0598"/>
                <a:gridCol w="3580598"/>
              </a:tblGrid>
              <a:tr h="7652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Geometry GL 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Geometry Pre-AP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Geometry</a:t>
                      </a:r>
                      <a:r>
                        <a:rPr lang="en-US" sz="1800" b="1" baseline="0" dirty="0" smtClean="0"/>
                        <a:t> GL</a:t>
                      </a:r>
                      <a:endParaRPr lang="en-US" sz="18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MT312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Geometry</a:t>
                      </a:r>
                      <a:r>
                        <a:rPr lang="en-US" sz="1800" b="1" baseline="0" dirty="0" smtClean="0"/>
                        <a:t> PAP     </a:t>
                      </a:r>
                      <a:r>
                        <a:rPr lang="en-US" sz="1800" dirty="0" smtClean="0"/>
                        <a:t>MT311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Algebra II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MT232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Pre-AP Algebra II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MT231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90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90" y="838200"/>
            <a:ext cx="7797662" cy="863974"/>
          </a:xfrm>
        </p:spPr>
        <p:txBody>
          <a:bodyPr/>
          <a:lstStyle/>
          <a:p>
            <a:pPr algn="ctr"/>
            <a:r>
              <a:rPr lang="en-US" dirty="0" smtClean="0"/>
              <a:t>Mathematics Course of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43500786"/>
              </p:ext>
            </p:extLst>
          </p:nvPr>
        </p:nvGraphicFramePr>
        <p:xfrm>
          <a:off x="762000" y="2133600"/>
          <a:ext cx="7161196" cy="3462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0598"/>
                <a:gridCol w="3580598"/>
              </a:tblGrid>
              <a:tr h="8598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Algebra II GL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Algebra II PAP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3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Algebra II GL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MT232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Algebra II PAP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MT231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5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Pre-Calculus GL</a:t>
                      </a:r>
                      <a:endParaRPr lang="en-US" sz="18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MT412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AP Statistics</a:t>
                      </a:r>
                      <a:endParaRPr lang="en-US" sz="18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MT519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236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</TotalTime>
  <Words>582</Words>
  <Application>Microsoft Office PowerPoint</Application>
  <PresentationFormat>On-screen Show (4:3)</PresentationFormat>
  <Paragraphs>231</Paragraphs>
  <Slides>18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Office Theme</vt:lpstr>
      <vt:lpstr>PowerPoint Presentation</vt:lpstr>
      <vt:lpstr>PowerPoint Presentation</vt:lpstr>
      <vt:lpstr>Language Arts Course of Studies</vt:lpstr>
      <vt:lpstr>PowerPoint Presentation</vt:lpstr>
      <vt:lpstr>History Course of Studies</vt:lpstr>
      <vt:lpstr>PowerPoint Presentation</vt:lpstr>
      <vt:lpstr>Mathematics Course of Studies</vt:lpstr>
      <vt:lpstr>Mathematics Course of Studies</vt:lpstr>
      <vt:lpstr>Mathematics Course of Studies</vt:lpstr>
      <vt:lpstr>PowerPoint Presentation</vt:lpstr>
      <vt:lpstr>Science Course of Studies</vt:lpstr>
      <vt:lpstr>Science Course of Studies</vt:lpstr>
      <vt:lpstr>PowerPoint Presentation</vt:lpstr>
      <vt:lpstr>Athletics</vt:lpstr>
      <vt:lpstr>Fine Arts / Music / Theater</vt:lpstr>
      <vt:lpstr>PowerPoint Presentation</vt:lpstr>
      <vt:lpstr>PowerPoint Presentation</vt:lpstr>
      <vt:lpstr>PowerPoint Presentation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“How-To” Support Student Success in a Project Approach</dc:title>
  <dc:creator>Technology Services</dc:creator>
  <cp:lastModifiedBy>Herrington, James</cp:lastModifiedBy>
  <cp:revision>222</cp:revision>
  <cp:lastPrinted>2015-12-11T20:53:49Z</cp:lastPrinted>
  <dcterms:created xsi:type="dcterms:W3CDTF">2009-09-10T22:36:41Z</dcterms:created>
  <dcterms:modified xsi:type="dcterms:W3CDTF">2017-01-23T13:07:21Z</dcterms:modified>
</cp:coreProperties>
</file>