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7" r:id="rId4"/>
    <p:sldId id="303" r:id="rId5"/>
    <p:sldId id="299" r:id="rId6"/>
    <p:sldId id="292" r:id="rId7"/>
    <p:sldId id="319" r:id="rId8"/>
    <p:sldId id="268" r:id="rId9"/>
    <p:sldId id="270" r:id="rId10"/>
    <p:sldId id="285" r:id="rId11"/>
    <p:sldId id="320" r:id="rId12"/>
    <p:sldId id="295" r:id="rId13"/>
    <p:sldId id="307" r:id="rId14"/>
    <p:sldId id="265" r:id="rId15"/>
    <p:sldId id="308" r:id="rId16"/>
    <p:sldId id="328" r:id="rId17"/>
    <p:sldId id="323" r:id="rId18"/>
    <p:sldId id="321" r:id="rId19"/>
    <p:sldId id="315" r:id="rId20"/>
    <p:sldId id="318" r:id="rId21"/>
    <p:sldId id="317" r:id="rId22"/>
    <p:sldId id="316" r:id="rId23"/>
    <p:sldId id="325" r:id="rId24"/>
    <p:sldId id="322" r:id="rId25"/>
    <p:sldId id="326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4"/>
    <a:srgbClr val="DFD61F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2736" autoAdjust="0"/>
  </p:normalViewPr>
  <p:slideViewPr>
    <p:cSldViewPr snapToGrid="0">
      <p:cViewPr>
        <p:scale>
          <a:sx n="72" d="100"/>
          <a:sy n="72" d="100"/>
        </p:scale>
        <p:origin x="1044" y="-184"/>
      </p:cViewPr>
      <p:guideLst>
        <p:guide orient="horz" pos="635"/>
        <p:guide pos="36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55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893FC7-6038-449D-9346-292F0CB46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6AAE-ACE9-40F4-A5F0-C80072F3ACE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ClicLk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F7C9D-3DAC-497C-80C0-BA404001E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and BG_Front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52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52888" y="1011238"/>
            <a:ext cx="5091112" cy="2105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8913" y="4191000"/>
            <a:ext cx="51450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82CD-2F0A-40D3-BCE1-36D18C47E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C8B7-8F64-4BFD-A690-8260D813D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274638"/>
            <a:ext cx="1903412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350" y="274638"/>
            <a:ext cx="5557838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7059-C5E8-443C-9A56-A5878D12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CCCF-B797-4E75-B82A-DE1D52769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88F51-AAE3-43A8-821B-0C7E5B92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0D11-E25E-4903-8BED-B9976418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E948-EACA-4AC7-AC2F-4EE5548D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66CE-DD23-4525-BBA7-ABED54AA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065F-2A53-44E5-A633-C705FF7F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6C29-167A-4815-82C7-5CABD832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6261-DFD3-4DB8-AB5A-F678EE639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C795-9A60-4AA8-BFEB-978EB3F1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9506-71C1-4D33-B900-7A389AD1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E66F1-DB8E-41A3-A3D6-682CD1E5E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31D5A-CCCB-4EFF-9719-320CE84E5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510A-D6C2-46D4-9DA4-D39903D97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949450"/>
            <a:ext cx="3119438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949450"/>
            <a:ext cx="3121025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AB68-3E29-4944-8FAD-9A96AA228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EE97-BD76-422A-83EC-13B4A7846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58B8-89A1-44C1-80A6-F96939C74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1F73-CB31-45BC-BAD4-375B332C7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7BFB-5822-4750-9C1D-96F532C4E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6F8B-460E-465A-BDAE-E8973AD7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30350" y="274638"/>
            <a:ext cx="7613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49450"/>
            <a:ext cx="6392863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7C7BB4-3A97-437C-BF85-93F082EF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85725" y="0"/>
            <a:ext cx="1724025" cy="6858000"/>
            <a:chOff x="-54" y="0"/>
            <a:chExt cx="1086" cy="4320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880" y="0"/>
              <a:ext cx="152" cy="4320"/>
            </a:xfrm>
            <a:prstGeom prst="rect">
              <a:avLst/>
            </a:prstGeom>
            <a:gradFill rotWithShape="1">
              <a:gsLst>
                <a:gs pos="0">
                  <a:srgbClr val="1C406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17"/>
            <p:cNvGrpSpPr>
              <a:grpSpLocks/>
            </p:cNvGrpSpPr>
            <p:nvPr/>
          </p:nvGrpSpPr>
          <p:grpSpPr bwMode="auto">
            <a:xfrm>
              <a:off x="0" y="0"/>
              <a:ext cx="915" cy="4320"/>
              <a:chOff x="0" y="0"/>
              <a:chExt cx="915" cy="4320"/>
            </a:xfrm>
          </p:grpSpPr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5" cy="4320"/>
              </a:xfrm>
              <a:prstGeom prst="rect">
                <a:avLst/>
              </a:prstGeom>
              <a:solidFill>
                <a:srgbClr val="1C406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036" name="Picture 1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0"/>
                <a:ext cx="915" cy="1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0" y="1068"/>
                <a:ext cx="912" cy="198"/>
              </a:xfrm>
              <a:prstGeom prst="rect">
                <a:avLst/>
              </a:prstGeom>
              <a:solidFill>
                <a:srgbClr val="1C406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-54" y="3785"/>
              <a:ext cx="102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35000"/>
                </a:spcBef>
                <a:defRPr/>
              </a:pPr>
              <a:r>
                <a:rPr lang="en-US" sz="1400" i="1">
                  <a:solidFill>
                    <a:schemeClr val="bg1"/>
                  </a:solidFill>
                  <a:latin typeface="Georgia" pitchFamily="18" charset="0"/>
                </a:rPr>
                <a:t>Inspiring  minds.</a:t>
              </a:r>
            </a:p>
            <a:p>
              <a:pPr algn="ctr">
                <a:lnSpc>
                  <a:spcPct val="95000"/>
                </a:lnSpc>
                <a:spcBef>
                  <a:spcPct val="35000"/>
                </a:spcBef>
                <a:defRPr/>
              </a:pPr>
              <a:r>
                <a:rPr lang="en-US" sz="1400" i="1">
                  <a:solidFill>
                    <a:schemeClr val="bg1"/>
                  </a:solidFill>
                  <a:latin typeface="Georgia" pitchFamily="18" charset="0"/>
                </a:rPr>
                <a:t>Shaping lives.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465138" indent="-46513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F7BE18"/>
        </a:buClr>
        <a:buSzPct val="115000"/>
        <a:buFont typeface="Wingdings" pitchFamily="2" charset="2"/>
        <a:buChar char="«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65188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F7BE18"/>
        </a:buClr>
        <a:buSzPct val="115000"/>
        <a:buFont typeface="Arial" charset="0"/>
        <a:buChar char="♦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208088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110000"/>
        </a:lnSpc>
        <a:spcBef>
          <a:spcPct val="5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A265C4-9D0C-4E7A-B11B-5421D7D8C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97125" y="2417763"/>
            <a:ext cx="674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2888" y="770965"/>
            <a:ext cx="5091112" cy="3012141"/>
          </a:xfrm>
        </p:spPr>
        <p:txBody>
          <a:bodyPr/>
          <a:lstStyle/>
          <a:p>
            <a:r>
              <a:rPr lang="en-US" dirty="0" smtClean="0"/>
              <a:t>Graduation Plans for SBISD Students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Selecting an Endorsement Based on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482CD-2F0A-40D3-BCE1-36D18C47E4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Credit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2094614"/>
            <a:ext cx="6392863" cy="4180680"/>
          </a:xfrm>
        </p:spPr>
        <p:txBody>
          <a:bodyPr/>
          <a:lstStyle/>
          <a:p>
            <a:r>
              <a:rPr lang="en-US" dirty="0" smtClean="0"/>
              <a:t>Original Credit by Exam</a:t>
            </a:r>
          </a:p>
          <a:p>
            <a:r>
              <a:rPr lang="en-US" dirty="0" smtClean="0"/>
              <a:t>Virtual School</a:t>
            </a:r>
          </a:p>
          <a:p>
            <a:r>
              <a:rPr lang="en-US" dirty="0" smtClean="0"/>
              <a:t>Night School</a:t>
            </a:r>
          </a:p>
          <a:p>
            <a:r>
              <a:rPr lang="en-US" dirty="0" smtClean="0"/>
              <a:t>Mini Sessions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9936" t="10684" r="7532" b="4273"/>
          <a:stretch>
            <a:fillRect/>
          </a:stretch>
        </p:blipFill>
        <p:spPr bwMode="auto">
          <a:xfrm>
            <a:off x="409576" y="0"/>
            <a:ext cx="8524874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Endorsements – 26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Arts and Humanities</a:t>
            </a:r>
          </a:p>
          <a:p>
            <a:r>
              <a:rPr lang="en-US" dirty="0" smtClean="0"/>
              <a:t>Business and Industry</a:t>
            </a:r>
          </a:p>
          <a:p>
            <a:r>
              <a:rPr lang="en-US" dirty="0" smtClean="0"/>
              <a:t>Public Service</a:t>
            </a:r>
          </a:p>
          <a:p>
            <a:r>
              <a:rPr lang="en-US" dirty="0" smtClean="0"/>
              <a:t>STEM</a:t>
            </a:r>
          </a:p>
          <a:p>
            <a:r>
              <a:rPr lang="en-US" dirty="0" smtClean="0"/>
              <a:t>Multidisciplinary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2009553"/>
            <a:ext cx="6392863" cy="4710224"/>
          </a:xfrm>
        </p:spPr>
        <p:txBody>
          <a:bodyPr/>
          <a:lstStyle/>
          <a:p>
            <a:r>
              <a:rPr lang="en-US" dirty="0" smtClean="0"/>
              <a:t>ELA – 4 credits</a:t>
            </a:r>
          </a:p>
          <a:p>
            <a:r>
              <a:rPr lang="en-US" dirty="0" smtClean="0"/>
              <a:t>Math – 3 credits</a:t>
            </a:r>
          </a:p>
          <a:p>
            <a:pPr lvl="1"/>
            <a:r>
              <a:rPr lang="en-US" dirty="0" smtClean="0"/>
              <a:t>Algebra II not required at this time</a:t>
            </a:r>
          </a:p>
          <a:p>
            <a:r>
              <a:rPr lang="en-US" dirty="0" smtClean="0"/>
              <a:t>Social Studies – 3 credits</a:t>
            </a:r>
          </a:p>
          <a:p>
            <a:r>
              <a:rPr lang="en-US" dirty="0" smtClean="0"/>
              <a:t>Science – 3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Plan Requirements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Language – 2 credits</a:t>
            </a:r>
          </a:p>
          <a:p>
            <a:r>
              <a:rPr lang="en-US" dirty="0" smtClean="0"/>
              <a:t>Fine Art – 1 credit</a:t>
            </a:r>
          </a:p>
          <a:p>
            <a:r>
              <a:rPr lang="en-US" dirty="0" smtClean="0"/>
              <a:t>Physical Education – 1 credit</a:t>
            </a:r>
          </a:p>
          <a:p>
            <a:r>
              <a:rPr lang="en-US" dirty="0" smtClean="0"/>
              <a:t>Electives – 5 credits</a:t>
            </a:r>
          </a:p>
          <a:p>
            <a:r>
              <a:rPr lang="en-US" dirty="0" smtClean="0"/>
              <a:t>Total – 22 Credits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9936" t="10684" r="7532" b="4273"/>
          <a:stretch>
            <a:fillRect/>
          </a:stretch>
        </p:blipFill>
        <p:spPr bwMode="auto">
          <a:xfrm>
            <a:off x="409576" y="0"/>
            <a:ext cx="8524874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Counselors will assist students in creating their four-year plans and making their 9</a:t>
            </a:r>
            <a:r>
              <a:rPr lang="en-US" baseline="30000" dirty="0" smtClean="0"/>
              <a:t>th</a:t>
            </a:r>
            <a:r>
              <a:rPr lang="en-US" dirty="0" smtClean="0"/>
              <a:t> grade course selections</a:t>
            </a:r>
          </a:p>
          <a:p>
            <a:r>
              <a:rPr lang="en-US" dirty="0" smtClean="0"/>
              <a:t>A student’s Endorsement may change as his/her interests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your student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your student enjoy doing?</a:t>
            </a:r>
          </a:p>
          <a:p>
            <a:r>
              <a:rPr lang="en-US" dirty="0" smtClean="0"/>
              <a:t>What careers interest your student?</a:t>
            </a:r>
          </a:p>
          <a:p>
            <a:r>
              <a:rPr lang="en-US" dirty="0" smtClean="0"/>
              <a:t>What does your student want to do after high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&amp; Humanities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6346" t="11966" r="36538" b="5342"/>
          <a:stretch>
            <a:fillRect/>
          </a:stretch>
        </p:blipFill>
        <p:spPr bwMode="auto">
          <a:xfrm>
            <a:off x="3457575" y="1314450"/>
            <a:ext cx="3867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&amp;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724" t="11752" r="25160" b="5769"/>
          <a:stretch>
            <a:fillRect/>
          </a:stretch>
        </p:blipFill>
        <p:spPr bwMode="auto">
          <a:xfrm>
            <a:off x="3381375" y="1352550"/>
            <a:ext cx="386791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506072"/>
            <a:ext cx="6644154" cy="5127810"/>
          </a:xfrm>
        </p:spPr>
        <p:txBody>
          <a:bodyPr/>
          <a:lstStyle/>
          <a:p>
            <a:r>
              <a:rPr lang="en-US" dirty="0" smtClean="0"/>
              <a:t>To identify the graduation plan options available to SBISD students in order that parents can help their student select the best graduation plan</a:t>
            </a:r>
          </a:p>
          <a:p>
            <a:r>
              <a:rPr lang="en-US" dirty="0" smtClean="0"/>
              <a:t>To identify the data that may assist in the selection of a graduation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884" t="11538" r="25321" b="5769"/>
          <a:stretch>
            <a:fillRect/>
          </a:stretch>
        </p:blipFill>
        <p:spPr bwMode="auto">
          <a:xfrm>
            <a:off x="3314700" y="1204911"/>
            <a:ext cx="386791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725" t="11966" r="25160" b="5342"/>
          <a:stretch>
            <a:fillRect/>
          </a:stretch>
        </p:blipFill>
        <p:spPr bwMode="auto">
          <a:xfrm>
            <a:off x="3228975" y="1204911"/>
            <a:ext cx="386791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students to earn credits in a variety of advanced  courses from multiple content area </a:t>
            </a:r>
          </a:p>
          <a:p>
            <a:r>
              <a:rPr lang="en-US" dirty="0" smtClean="0"/>
              <a:t>Sufficient to complete Distinguished Level under the Foundation High School Plan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Into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225" y="1714500"/>
            <a:ext cx="6550025" cy="4341813"/>
          </a:xfrm>
        </p:spPr>
        <p:txBody>
          <a:bodyPr>
            <a:normAutofit/>
          </a:bodyPr>
          <a:lstStyle/>
          <a:p>
            <a:r>
              <a:rPr lang="en-US" dirty="0" smtClean="0"/>
              <a:t>After a student chooses an Endorsement, they will start to plan for high school</a:t>
            </a:r>
          </a:p>
          <a:p>
            <a:r>
              <a:rPr lang="en-US" dirty="0" smtClean="0"/>
              <a:t>Students will create a Personal Graduation Plan you must sign</a:t>
            </a:r>
          </a:p>
          <a:p>
            <a:r>
              <a:rPr lang="en-US" dirty="0" smtClean="0"/>
              <a:t>Before the end of the year, students will create a Four-Year Plan in Naviance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Endorsements may be changed at any time</a:t>
            </a:r>
          </a:p>
          <a:p>
            <a:r>
              <a:rPr lang="en-US" dirty="0" smtClean="0"/>
              <a:t>Your student’s Four-Year Plan may change </a:t>
            </a:r>
          </a:p>
          <a:p>
            <a:r>
              <a:rPr lang="en-US" dirty="0" smtClean="0"/>
              <a:t>The counselors are here to assist you in this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“</a:t>
            </a:r>
            <a:r>
              <a:rPr lang="en-US" b="0" dirty="0" smtClean="0"/>
              <a:t>The focus of HB 5 is to make sure every student graduates prepared for college and a career by creating flexibility for students to pursue their passion.”</a:t>
            </a:r>
          </a:p>
          <a:p>
            <a:pPr lvl="2">
              <a:buNone/>
            </a:pPr>
            <a:r>
              <a:rPr lang="en-US" b="0" dirty="0" smtClean="0"/>
              <a:t>				Senator Dan Patrick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350" y="274638"/>
            <a:ext cx="7613650" cy="735455"/>
          </a:xfrm>
        </p:spPr>
        <p:txBody>
          <a:bodyPr/>
          <a:lstStyle/>
          <a:p>
            <a:r>
              <a:rPr lang="en-US" dirty="0" smtClean="0"/>
              <a:t>SBISD 5-year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 l="29968" t="8120" r="29968" b="23291"/>
          <a:stretch>
            <a:fillRect/>
          </a:stretch>
        </p:blipFill>
        <p:spPr bwMode="auto">
          <a:xfrm>
            <a:off x="3311237" y="1163782"/>
            <a:ext cx="3920836" cy="495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End of Course Exams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949450"/>
            <a:ext cx="7020672" cy="39735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Number of exams reduced from 15 to 5:</a:t>
            </a:r>
          </a:p>
          <a:p>
            <a:r>
              <a:rPr lang="en-US" dirty="0" smtClean="0"/>
              <a:t>Algebra I</a:t>
            </a:r>
          </a:p>
          <a:p>
            <a:r>
              <a:rPr lang="en-US" dirty="0" smtClean="0"/>
              <a:t>English I and II</a:t>
            </a:r>
          </a:p>
          <a:p>
            <a:r>
              <a:rPr lang="en-US" dirty="0" smtClean="0"/>
              <a:t>U.S. History</a:t>
            </a:r>
          </a:p>
          <a:p>
            <a:r>
              <a:rPr lang="en-US" dirty="0" smtClean="0"/>
              <a:t>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Level of 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considered in the “Top 10% of the Class”</a:t>
            </a:r>
          </a:p>
          <a:p>
            <a:pPr lvl="1"/>
            <a:r>
              <a:rPr lang="en-US" dirty="0" smtClean="0"/>
              <a:t>Algebra II Success</a:t>
            </a:r>
          </a:p>
          <a:p>
            <a:pPr lvl="1"/>
            <a:r>
              <a:rPr lang="en-US" dirty="0" smtClean="0"/>
              <a:t>Graduate with an Endorsement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8475" y="6276975"/>
            <a:ext cx="32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SBOE is making final determination on coursework for Endorsements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under HB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506072"/>
            <a:ext cx="6644154" cy="5127810"/>
          </a:xfrm>
        </p:spPr>
        <p:txBody>
          <a:bodyPr/>
          <a:lstStyle/>
          <a:p>
            <a:r>
              <a:rPr lang="en-US" dirty="0" smtClean="0"/>
              <a:t>High school students have the opportunity to graduate on the Foundation Plan with Endorsements or the Foundation Plan</a:t>
            </a:r>
          </a:p>
          <a:p>
            <a:r>
              <a:rPr lang="en-US" dirty="0" smtClean="0"/>
              <a:t>Students who graduate on the Foundation Plan are eligible to be accepted to a 4-year university in Texas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Entering 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949450"/>
            <a:ext cx="6392863" cy="4236197"/>
          </a:xfrm>
        </p:spPr>
        <p:txBody>
          <a:bodyPr/>
          <a:lstStyle/>
          <a:p>
            <a:r>
              <a:rPr lang="en-US" dirty="0" smtClean="0"/>
              <a:t>Each student selects (in writing) an Endorsement</a:t>
            </a:r>
          </a:p>
          <a:p>
            <a:r>
              <a:rPr lang="en-US" dirty="0" smtClean="0"/>
              <a:t>The student and his parent(s) are advised of the benefits of graduating on the Foundation Plan with Endorsements</a:t>
            </a:r>
          </a:p>
          <a:p>
            <a:r>
              <a:rPr lang="en-US" dirty="0" smtClean="0"/>
              <a:t>Endorsements can be changed at any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Entering 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949450"/>
            <a:ext cx="6392863" cy="4164271"/>
          </a:xfrm>
        </p:spPr>
        <p:txBody>
          <a:bodyPr/>
          <a:lstStyle/>
          <a:p>
            <a:r>
              <a:rPr lang="en-US" dirty="0" smtClean="0"/>
              <a:t>May move to the Foundation Plan without Endorsements after 10</a:t>
            </a:r>
            <a:r>
              <a:rPr lang="en-US" baseline="30000" dirty="0" smtClean="0"/>
              <a:t>th</a:t>
            </a:r>
            <a:r>
              <a:rPr lang="en-US" dirty="0" smtClean="0"/>
              <a:t> Grade year</a:t>
            </a:r>
          </a:p>
          <a:p>
            <a:pPr lvl="1"/>
            <a:r>
              <a:rPr lang="en-US" dirty="0" smtClean="0"/>
              <a:t>SBISD encourages every student to graduate with an Endorsement</a:t>
            </a:r>
          </a:p>
          <a:p>
            <a:r>
              <a:rPr lang="en-US" dirty="0" smtClean="0"/>
              <a:t>Parent/Guardian must give written permission to move to the Foundation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6C795-9A60-4AA8-BFEB-978EB3F1BC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ISD BRAND Template">
  <a:themeElements>
    <a:clrScheme name="SBISD BRAN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BISD BRAND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ISD BRAN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ISD BRAN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ISD BRAN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SBISD BRAND Template</Template>
  <TotalTime>3487</TotalTime>
  <Words>520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Wingdings</vt:lpstr>
      <vt:lpstr>SBISD BRAND Template</vt:lpstr>
      <vt:lpstr>Custom Design</vt:lpstr>
      <vt:lpstr>Graduation Plans for SBISD Students   </vt:lpstr>
      <vt:lpstr>Purpose</vt:lpstr>
      <vt:lpstr>Focus</vt:lpstr>
      <vt:lpstr>SBISD 5-year Plan</vt:lpstr>
      <vt:lpstr>Testing – End of Course Exams </vt:lpstr>
      <vt:lpstr>Distinguished Level of  Achievement</vt:lpstr>
      <vt:lpstr>Options under HB 5</vt:lpstr>
      <vt:lpstr>Students Entering  9th Grade</vt:lpstr>
      <vt:lpstr>Students Entering  9th Grade</vt:lpstr>
      <vt:lpstr>Original Credit Opportunities </vt:lpstr>
      <vt:lpstr>PowerPoint Presentation</vt:lpstr>
      <vt:lpstr>Endorsements – 26 credits</vt:lpstr>
      <vt:lpstr>Foundation Plan Requirements</vt:lpstr>
      <vt:lpstr>Foundation Plan Requirements (cont.)</vt:lpstr>
      <vt:lpstr>PowerPoint Presentation</vt:lpstr>
      <vt:lpstr>Choosing an Endorsement</vt:lpstr>
      <vt:lpstr>What will your student choose?</vt:lpstr>
      <vt:lpstr>Arts &amp; Humanities</vt:lpstr>
      <vt:lpstr>Business &amp; Industry</vt:lpstr>
      <vt:lpstr>Public Services </vt:lpstr>
      <vt:lpstr>STEM</vt:lpstr>
      <vt:lpstr>Multidisciplinary </vt:lpstr>
      <vt:lpstr>Plan Into Action</vt:lpstr>
      <vt:lpstr>KEY POINTS TO REMEMBER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 of  Teaching  and Learning</dc:title>
  <dc:creator>Technology Services</dc:creator>
  <cp:lastModifiedBy>Herrington, James</cp:lastModifiedBy>
  <cp:revision>228</cp:revision>
  <dcterms:created xsi:type="dcterms:W3CDTF">2010-05-04T12:11:52Z</dcterms:created>
  <dcterms:modified xsi:type="dcterms:W3CDTF">2015-09-01T01:20:33Z</dcterms:modified>
</cp:coreProperties>
</file>