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25" autoAdjust="0"/>
  </p:normalViewPr>
  <p:slideViewPr>
    <p:cSldViewPr snapToGrid="0">
      <p:cViewPr>
        <p:scale>
          <a:sx n="70" d="100"/>
          <a:sy n="70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School </a:t>
            </a:r>
            <a:br>
              <a:rPr lang="en-US" dirty="0" smtClean="0"/>
            </a:br>
            <a:r>
              <a:rPr lang="en-US" dirty="0" smtClean="0"/>
              <a:t>Course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HB 5 Endorsements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9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School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ACADEMIC </a:t>
            </a:r>
            <a:r>
              <a:rPr lang="en-US" b="1" dirty="0">
                <a:latin typeface="Arial Black" panose="020B0A04020102020204" pitchFamily="34" charset="0"/>
              </a:rPr>
              <a:t>PROGRAM CATEGORIES </a:t>
            </a:r>
            <a:r>
              <a:rPr lang="en-US" dirty="0">
                <a:latin typeface="Arial Black" panose="020B0A04020102020204" pitchFamily="34" charset="0"/>
              </a:rPr>
              <a:t>include: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Grade Level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Accelerated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Pre-Advanced Placement (Pre-AP)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Advanced Placement (AP) </a:t>
            </a:r>
            <a:endParaRPr lang="en-US" i="1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International Baccalaureate (IB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  <a:endParaRPr lang="en-US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8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School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2376" y="2053665"/>
            <a:ext cx="10394707" cy="1704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ACADEMIC </a:t>
            </a:r>
            <a:r>
              <a:rPr lang="en-US" b="1" dirty="0">
                <a:latin typeface="Arial Black" panose="020B0A04020102020204" pitchFamily="34" charset="0"/>
              </a:rPr>
              <a:t>PROGRAM CATEGORIES </a:t>
            </a:r>
            <a:r>
              <a:rPr lang="en-US" dirty="0">
                <a:latin typeface="Arial Black" panose="020B0A04020102020204" pitchFamily="34" charset="0"/>
              </a:rPr>
              <a:t>include: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Early College Program (ECP)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Dual Credit Program (DC or DCP)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Arts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2585453"/>
              </p:ext>
            </p:extLst>
          </p:nvPr>
        </p:nvGraphicFramePr>
        <p:xfrm>
          <a:off x="286248" y="2054225"/>
          <a:ext cx="10440492" cy="28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123"/>
                <a:gridCol w="2610123"/>
                <a:gridCol w="2610123"/>
                <a:gridCol w="2610123"/>
              </a:tblGrid>
              <a:tr h="56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Academic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/ 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Specialist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</a:t>
                      </a:r>
                      <a:r>
                        <a:rPr lang="en-US" baseline="0" dirty="0" smtClean="0"/>
                        <a:t>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</a:t>
                      </a:r>
                      <a:r>
                        <a:rPr lang="en-US" baseline="0" dirty="0" smtClean="0"/>
                        <a:t>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</a:t>
                      </a:r>
                      <a:r>
                        <a:rPr lang="en-US" baseline="0" dirty="0" smtClean="0"/>
                        <a:t> Pre-AP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II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II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II Pre-AP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 III </a:t>
                      </a:r>
                      <a:r>
                        <a:rPr lang="en-US" dirty="0" smtClean="0"/>
                        <a:t>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 III </a:t>
                      </a:r>
                      <a:r>
                        <a:rPr lang="en-US" dirty="0" smtClean="0"/>
                        <a:t>AP/ECP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 III </a:t>
                      </a:r>
                      <a:r>
                        <a:rPr lang="en-US" dirty="0" smtClean="0"/>
                        <a:t>AP/ECP/DC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English</a:t>
                      </a:r>
                      <a:r>
                        <a:rPr lang="en-US" baseline="0" dirty="0" smtClean="0"/>
                        <a:t> 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IV </a:t>
                      </a:r>
                      <a:r>
                        <a:rPr lang="en-US" baseline="0" dirty="0" smtClean="0"/>
                        <a:t>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IV </a:t>
                      </a:r>
                      <a:r>
                        <a:rPr lang="en-US" baseline="0" dirty="0" smtClean="0"/>
                        <a:t>AP/ECP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IV </a:t>
                      </a:r>
                      <a:r>
                        <a:rPr lang="en-US" baseline="0" dirty="0" smtClean="0"/>
                        <a:t>AP/ECP/DC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9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Mathematics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8100325"/>
              </p:ext>
            </p:extLst>
          </p:nvPr>
        </p:nvGraphicFramePr>
        <p:xfrm>
          <a:off x="286248" y="2054225"/>
          <a:ext cx="10440492" cy="288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123"/>
                <a:gridCol w="2610123"/>
                <a:gridCol w="2610123"/>
                <a:gridCol w="2610123"/>
              </a:tblGrid>
              <a:tr h="56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Academic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/ 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Specialist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 / Math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Geometry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Algebra</a:t>
                      </a:r>
                      <a:r>
                        <a:rPr lang="en-US" baseline="0" dirty="0" smtClean="0"/>
                        <a:t> II Pre-AP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II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</a:t>
                      </a:r>
                      <a:r>
                        <a:rPr lang="en-US" baseline="0" dirty="0" smtClean="0"/>
                        <a:t> Calculus AB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Pre-Calculus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Calculus BC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Elective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Pre-Calculus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 </a:t>
                      </a:r>
                      <a:r>
                        <a:rPr lang="en-US" dirty="0" smtClean="0"/>
                        <a:t>Statistics and</a:t>
                      </a:r>
                    </a:p>
                    <a:p>
                      <a:r>
                        <a:rPr lang="en-US" dirty="0" smtClean="0"/>
                        <a:t>Advanced Math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7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3406418"/>
              </p:ext>
            </p:extLst>
          </p:nvPr>
        </p:nvGraphicFramePr>
        <p:xfrm>
          <a:off x="286248" y="2054225"/>
          <a:ext cx="10440492" cy="315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123"/>
                <a:gridCol w="2610123"/>
                <a:gridCol w="2610123"/>
                <a:gridCol w="2610123"/>
              </a:tblGrid>
              <a:tr h="56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Academic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/ 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Specialist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IPC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Biology I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Biology </a:t>
                      </a:r>
                      <a:r>
                        <a:rPr lang="en-US" dirty="0" smtClean="0"/>
                        <a:t>I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Biology </a:t>
                      </a:r>
                      <a:r>
                        <a:rPr lang="en-US" dirty="0" smtClean="0"/>
                        <a:t>I Pre-AP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I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</a:t>
                      </a:r>
                      <a:r>
                        <a:rPr lang="en-US" dirty="0" smtClean="0"/>
                        <a:t>I 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</a:t>
                      </a:r>
                      <a:r>
                        <a:rPr lang="en-US" dirty="0" smtClean="0"/>
                        <a:t>I AP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Physics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Physics </a:t>
                      </a:r>
                      <a:r>
                        <a:rPr lang="en-US" baseline="0" dirty="0" smtClean="0"/>
                        <a:t>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Algebra I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Chemistry </a:t>
                      </a:r>
                      <a:r>
                        <a:rPr lang="en-US" dirty="0" smtClean="0"/>
                        <a:t>II </a:t>
                      </a:r>
                      <a:r>
                        <a:rPr lang="en-US" dirty="0" smtClean="0"/>
                        <a:t>or</a:t>
                      </a:r>
                    </a:p>
                    <a:p>
                      <a:r>
                        <a:rPr lang="en-US" dirty="0" smtClean="0"/>
                        <a:t>AP </a:t>
                      </a:r>
                      <a:r>
                        <a:rPr lang="en-US" dirty="0" smtClean="0"/>
                        <a:t>Biology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Science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  AP </a:t>
                      </a:r>
                      <a:r>
                        <a:rPr lang="en-US" dirty="0" smtClean="0"/>
                        <a:t>Chemistry </a:t>
                      </a:r>
                      <a:r>
                        <a:rPr lang="en-US" dirty="0" smtClean="0"/>
                        <a:t>II </a:t>
                      </a:r>
                      <a:r>
                        <a:rPr lang="en-US" dirty="0" smtClean="0"/>
                        <a:t>or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AP </a:t>
                      </a:r>
                      <a:r>
                        <a:rPr lang="en-US" dirty="0" smtClean="0"/>
                        <a:t>Biology </a:t>
                      </a:r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Course of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2762856"/>
              </p:ext>
            </p:extLst>
          </p:nvPr>
        </p:nvGraphicFramePr>
        <p:xfrm>
          <a:off x="286248" y="2054225"/>
          <a:ext cx="10440492" cy="323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123"/>
                <a:gridCol w="2610123"/>
                <a:gridCol w="2610123"/>
                <a:gridCol w="2610123"/>
              </a:tblGrid>
              <a:tr h="56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Academic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Pre-AP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/ AP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Specialist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World Geography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</a:t>
                      </a:r>
                      <a:r>
                        <a:rPr lang="en-US" dirty="0" smtClean="0"/>
                        <a:t>Geography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</a:t>
                      </a:r>
                      <a:r>
                        <a:rPr lang="en-US" dirty="0" smtClean="0"/>
                        <a:t>Geography </a:t>
                      </a:r>
                      <a:r>
                        <a:rPr lang="en-US" dirty="0" smtClean="0"/>
                        <a:t>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 Human Geography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World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</a:t>
                      </a:r>
                      <a:r>
                        <a:rPr lang="en-US" dirty="0" smtClean="0"/>
                        <a:t>History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History </a:t>
                      </a:r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History AP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US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</a:t>
                      </a:r>
                      <a:r>
                        <a:rPr lang="en-US" dirty="0" smtClean="0"/>
                        <a:t>History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</a:t>
                      </a:r>
                      <a:r>
                        <a:rPr lang="en-US" dirty="0" smtClean="0"/>
                        <a:t>History AP / ECP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History AP </a:t>
                      </a:r>
                      <a:r>
                        <a:rPr lang="en-US" dirty="0" smtClean="0"/>
                        <a:t>/ ECP / DC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Advanced History Elective</a:t>
                      </a:r>
                      <a:endParaRPr lang="en-US" dirty="0"/>
                    </a:p>
                  </a:txBody>
                  <a:tcPr/>
                </a:tc>
              </a:tr>
              <a:tr h="560804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Govt. / 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Govt. </a:t>
                      </a:r>
                      <a:r>
                        <a:rPr lang="en-US" dirty="0" smtClean="0"/>
                        <a:t>Pre-AP/ Economics Pre-AP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 American </a:t>
                      </a:r>
                      <a:r>
                        <a:rPr lang="en-US" dirty="0" smtClean="0"/>
                        <a:t>Govt. /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 American </a:t>
                      </a:r>
                      <a:r>
                        <a:rPr lang="en-US" dirty="0" smtClean="0"/>
                        <a:t>Govt. /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AP Economics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8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State Required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242268"/>
            <a:ext cx="10394707" cy="370530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Fine Arts Credit</a:t>
            </a:r>
          </a:p>
          <a:p>
            <a:r>
              <a:rPr lang="en-US" sz="3200" dirty="0" smtClean="0"/>
              <a:t>Physical Education Credit</a:t>
            </a:r>
          </a:p>
          <a:p>
            <a:r>
              <a:rPr lang="en-US" sz="3200" dirty="0" smtClean="0"/>
              <a:t>Two Credits in Same Language </a:t>
            </a:r>
            <a:r>
              <a:rPr lang="en-US" sz="3200" dirty="0" smtClean="0">
                <a:solidFill>
                  <a:srgbClr val="0070C0"/>
                </a:solidFill>
              </a:rPr>
              <a:t>(LOTE) </a:t>
            </a:r>
            <a:r>
              <a:rPr lang="en-US" sz="2400" dirty="0" smtClean="0">
                <a:solidFill>
                  <a:srgbClr val="FF0000"/>
                </a:solidFill>
              </a:rPr>
              <a:t>(Minimum) or </a:t>
            </a:r>
            <a:r>
              <a:rPr lang="en-US" sz="3200" dirty="0"/>
              <a:t>Two Credits in </a:t>
            </a:r>
            <a:r>
              <a:rPr lang="en-US" sz="3200" dirty="0" smtClean="0"/>
              <a:t>Computer science </a:t>
            </a:r>
          </a:p>
          <a:p>
            <a:r>
              <a:rPr lang="en-US" sz="3200" dirty="0" smtClean="0"/>
              <a:t>One-Half credit in Communications Applications or Professional Communications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30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Career and Technology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7053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Minimum of Four and one-half credits in area of specialty </a:t>
            </a:r>
            <a:r>
              <a:rPr lang="en-US" sz="2800" dirty="0" smtClean="0">
                <a:solidFill>
                  <a:srgbClr val="FF0000"/>
                </a:solidFill>
              </a:rPr>
              <a:t>(see Program of Studies)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030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118</TotalTime>
  <Words>356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Impact</vt:lpstr>
      <vt:lpstr>Main Event</vt:lpstr>
      <vt:lpstr>High School  Course Planning</vt:lpstr>
      <vt:lpstr>High School Acronyms</vt:lpstr>
      <vt:lpstr>High School Acronyms</vt:lpstr>
      <vt:lpstr>Language Arts Course of studies</vt:lpstr>
      <vt:lpstr>Mathematics Course of studies</vt:lpstr>
      <vt:lpstr>Science Course of studies</vt:lpstr>
      <vt:lpstr>History Course of studies</vt:lpstr>
      <vt:lpstr>Other State Required Courses</vt:lpstr>
      <vt:lpstr>Career and Technology Courses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 Course Planning</dc:title>
  <dc:creator>Herrington, James</dc:creator>
  <cp:lastModifiedBy>Herrington, James</cp:lastModifiedBy>
  <cp:revision>9</cp:revision>
  <dcterms:created xsi:type="dcterms:W3CDTF">2015-01-06T16:58:39Z</dcterms:created>
  <dcterms:modified xsi:type="dcterms:W3CDTF">2015-07-27T19:30:52Z</dcterms:modified>
</cp:coreProperties>
</file>